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088"/>
          </a:xfrm>
          <a:prstGeom prst="rect">
            <a:avLst/>
          </a:prstGeom>
        </p:spPr>
      </p:pic>
      <p:sp>
        <p:nvSpPr>
          <p:cNvPr id="4" name="TextBox 3"/>
          <p:cNvSpPr txBox="1"/>
          <p:nvPr/>
        </p:nvSpPr>
        <p:spPr>
          <a:xfrm>
            <a:off x="199372" y="1004947"/>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pensée pour </a:t>
            </a:r>
            <a:r>
              <a:rPr lang="fr-FR" dirty="0">
                <a:latin typeface="AkayaTelivigala" pitchFamily="2" charset="77"/>
                <a:cs typeface="AkayaTelivigala" pitchFamily="2" charset="77"/>
              </a:rPr>
              <a:t>votre</a:t>
            </a:r>
            <a:r>
              <a:rPr dirty="0">
                <a:latin typeface="AkayaTelivigala" pitchFamily="2" charset="77"/>
                <a:cs typeface="AkayaTelivigala" pitchFamily="2" charset="77"/>
              </a:rPr>
              <a:t> </a:t>
            </a:r>
            <a:r>
              <a:rPr lang="fr-FR" dirty="0">
                <a:latin typeface="AkayaTelivigala" pitchFamily="2" charset="77"/>
                <a:cs typeface="AkayaTelivigala" pitchFamily="2" charset="77"/>
              </a:rPr>
              <a:t>investissement aux normes PMR</a:t>
            </a:r>
            <a:endParaRPr dirty="0">
              <a:latin typeface="AkayaTelivigala" pitchFamily="2" charset="77"/>
              <a:cs typeface="AkayaTelivigala" pitchFamily="2" charset="77"/>
            </a:endParaRPr>
          </a:p>
        </p:txBody>
      </p:sp>
      <p:sp>
        <p:nvSpPr>
          <p:cNvPr id="5" name="TextBox 4"/>
          <p:cNvSpPr txBox="1"/>
          <p:nvPr/>
        </p:nvSpPr>
        <p:spPr>
          <a:xfrm>
            <a:off x="816014" y="-192703"/>
            <a:ext cx="4751409" cy="1292662"/>
          </a:xfrm>
          <a:prstGeom prst="rect">
            <a:avLst/>
          </a:prstGeom>
          <a:noFill/>
        </p:spPr>
        <p:txBody>
          <a:bodyPr wrap="square">
            <a:spAutoFit/>
          </a:bodyPr>
          <a:lstStyle/>
          <a:p>
            <a:endParaRPr dirty="0"/>
          </a:p>
          <a:p>
            <a:pPr>
              <a:defRPr sz="6000" b="1">
                <a:solidFill>
                  <a:srgbClr val="FFFFFF"/>
                </a:solidFill>
              </a:defRPr>
            </a:pPr>
            <a:r>
              <a:rPr lang="fr-FR" u="sng" dirty="0"/>
              <a:t>Projet Invest</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sz="1800" b="1" dirty="0">
                <a:solidFill>
                  <a:srgbClr val="FFFFFF"/>
                </a:solidFill>
              </a:rPr>
              <a:t>85 330</a:t>
            </a:r>
            <a:r>
              <a:rPr sz="1800" b="1" dirty="0">
                <a:solidFill>
                  <a:srgbClr val="FFFFFF"/>
                </a:solidFill>
              </a:rPr>
              <a:t> €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dirty="0" err="1">
                <a:solidFill>
                  <a:srgbClr val="FFFFFF"/>
                </a:solidFill>
              </a:rPr>
              <a:t>Gamme</a:t>
            </a:r>
            <a:r>
              <a:rPr sz="1800" b="1" dirty="0">
                <a:solidFill>
                  <a:srgbClr val="FFFFFF"/>
                </a:solidFill>
              </a:rPr>
              <a:t> </a:t>
            </a:r>
            <a:r>
              <a:rPr lang="fr-FR" sz="1800" b="1" dirty="0">
                <a:solidFill>
                  <a:srgbClr val="FFFFFF"/>
                </a:solidFill>
              </a:rPr>
              <a:t>Locatif+</a:t>
            </a:r>
            <a:endParaRPr sz="1800" b="1" dirty="0">
              <a:solidFill>
                <a:srgbClr val="FFFFFF"/>
              </a:solidFill>
            </a:endParaRPr>
          </a:p>
        </p:txBody>
      </p:sp>
      <p:pic>
        <p:nvPicPr>
          <p:cNvPr id="3" name="Picture 6">
            <a:extLst>
              <a:ext uri="{FF2B5EF4-FFF2-40B4-BE49-F238E27FC236}">
                <a16:creationId xmlns:a16="http://schemas.microsoft.com/office/drawing/2014/main" id="{BA20B3E8-33E9-E05C-E558-28D00402409B}"/>
              </a:ext>
            </a:extLst>
          </p:cNvPr>
          <p:cNvPicPr>
            <a:picLocks noChangeAspect="1"/>
          </p:cNvPicPr>
          <p:nvPr/>
        </p:nvPicPr>
        <p:blipFill>
          <a:blip r:embed="rId3"/>
          <a:srcRect/>
          <a:stretch/>
        </p:blipFill>
        <p:spPr>
          <a:xfrm>
            <a:off x="8229599" y="-36231"/>
            <a:ext cx="2471310"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67B3450-88F4-0F16-E466-897EA98CA5F2}"/>
              </a:ext>
            </a:extLst>
          </p:cNvPr>
          <p:cNvPicPr>
            <a:picLocks noChangeAspect="1"/>
          </p:cNvPicPr>
          <p:nvPr/>
        </p:nvPicPr>
        <p:blipFill>
          <a:blip r:embed="rId2"/>
          <a:srcRect/>
          <a:stretch/>
        </p:blipFill>
        <p:spPr>
          <a:xfrm>
            <a:off x="4327467" y="5551093"/>
            <a:ext cx="2479373" cy="891460"/>
          </a:xfrm>
          <a:prstGeom prst="rect">
            <a:avLst/>
          </a:prstGeom>
        </p:spPr>
      </p:pic>
      <p:sp>
        <p:nvSpPr>
          <p:cNvPr id="3" name="TextBox 3">
            <a:extLst>
              <a:ext uri="{FF2B5EF4-FFF2-40B4-BE49-F238E27FC236}">
                <a16:creationId xmlns:a16="http://schemas.microsoft.com/office/drawing/2014/main" id="{A3FF19CA-8C1B-05B1-A15F-B12EE005AE46}"/>
              </a:ext>
            </a:extLst>
          </p:cNvPr>
          <p:cNvSpPr txBox="1"/>
          <p:nvPr/>
        </p:nvSpPr>
        <p:spPr>
          <a:xfrm>
            <a:off x="4899343" y="6601948"/>
            <a:ext cx="1335622" cy="646331"/>
          </a:xfrm>
          <a:prstGeom prst="rect">
            <a:avLst/>
          </a:prstGeom>
          <a:noFill/>
        </p:spPr>
        <p:txBody>
          <a:bodyPr wrap="none">
            <a:spAutoFit/>
          </a:bodyPr>
          <a:lstStyle/>
          <a:p>
            <a:pPr>
              <a:defRPr sz="3600" b="1">
                <a:solidFill>
                  <a:srgbClr val="C80000"/>
                </a:solidFill>
              </a:defRPr>
            </a:pPr>
            <a:r>
              <a:rPr lang="fr-FR" dirty="0"/>
              <a:t>Invest</a:t>
            </a:r>
            <a:endParaRPr dirty="0"/>
          </a:p>
        </p:txBody>
      </p:sp>
      <p:sp>
        <p:nvSpPr>
          <p:cNvPr id="4" name="TextBox 4">
            <a:extLst>
              <a:ext uri="{FF2B5EF4-FFF2-40B4-BE49-F238E27FC236}">
                <a16:creationId xmlns:a16="http://schemas.microsoft.com/office/drawing/2014/main" id="{B07BE74A-3C29-0948-66A6-D5941BCB77B8}"/>
              </a:ext>
            </a:extLst>
          </p:cNvPr>
          <p:cNvSpPr txBox="1"/>
          <p:nvPr/>
        </p:nvSpPr>
        <p:spPr>
          <a:xfrm>
            <a:off x="151915" y="584914"/>
            <a:ext cx="2938426" cy="3970318"/>
          </a:xfrm>
          <a:prstGeom prst="rect">
            <a:avLst/>
          </a:prstGeom>
          <a:noFill/>
        </p:spPr>
        <p:txBody>
          <a:bodyPr wrap="square">
            <a:spAutoFit/>
          </a:bodyPr>
          <a:lstStyle/>
          <a:p>
            <a:pPr algn="ctr"/>
            <a:r>
              <a:rPr lang="fr-FR" sz="1400" b="1" u="sng" dirty="0"/>
              <a:t>Surface habitable : 77 m²</a:t>
            </a:r>
          </a:p>
          <a:p>
            <a:pPr algn="ctr"/>
            <a:endParaRPr lang="fr-FR" sz="1400" u="sng" dirty="0"/>
          </a:p>
          <a:p>
            <a:pPr algn="ctr"/>
            <a:r>
              <a:rPr lang="fr-FR" sz="1400" dirty="0"/>
              <a:t>🛏️ 3 lits – 🚽 1 – 🛁 1 – 🗄️ 1 cellier</a:t>
            </a:r>
          </a:p>
          <a:p>
            <a:pPr algn="ctr"/>
            <a:r>
              <a:rPr lang="fr-FR" sz="1400" b="1" i="1" dirty="0"/>
              <a:t>Espace jour : +33 m²</a:t>
            </a:r>
          </a:p>
          <a:p>
            <a:pPr algn="ctr"/>
            <a:endParaRPr lang="fr-FR" sz="1400" i="1" dirty="0"/>
          </a:p>
          <a:p>
            <a:pPr algn="ctr"/>
            <a:r>
              <a:rPr lang="fr-FR" sz="1400" b="1" u="sng" dirty="0"/>
              <a:t>Annexes : 22,00 m²</a:t>
            </a:r>
            <a:endParaRPr lang="fr-FR" sz="1400" u="sng" dirty="0"/>
          </a:p>
          <a:p>
            <a:pPr algn="ctr"/>
            <a:r>
              <a:rPr lang="fr-FR" sz="1400" dirty="0"/>
              <a:t>Garage 1 🚗</a:t>
            </a:r>
            <a:br>
              <a:rPr lang="fr-FR" sz="1400" dirty="0"/>
            </a:br>
            <a:endParaRPr lang="fr-FR" sz="1400" dirty="0"/>
          </a:p>
          <a:p>
            <a:pPr algn="ctr"/>
            <a:r>
              <a:rPr lang="fr-FR" sz="1400" dirty="0"/>
              <a:t>Avec ses </a:t>
            </a:r>
            <a:r>
              <a:rPr lang="fr-FR" sz="1400" b="1" dirty="0"/>
              <a:t>3 chambres confortables</a:t>
            </a:r>
            <a:r>
              <a:rPr lang="fr-FR" sz="1400" dirty="0"/>
              <a:t> et son </a:t>
            </a:r>
            <a:r>
              <a:rPr lang="fr-FR" sz="1400" b="1" dirty="0"/>
              <a:t>grand séjour lumineux.</a:t>
            </a:r>
          </a:p>
          <a:p>
            <a:pPr algn="ctr"/>
            <a:endParaRPr lang="fr-FR" sz="1400" b="1" dirty="0">
              <a:solidFill>
                <a:srgbClr val="C00000"/>
              </a:solidFill>
            </a:endParaRPr>
          </a:p>
          <a:p>
            <a:pPr algn="ctr"/>
            <a:r>
              <a:rPr lang="fr-FR" sz="1400" b="1" dirty="0">
                <a:solidFill>
                  <a:srgbClr val="C00000"/>
                </a:solidFill>
              </a:rPr>
              <a:t>Invest</a:t>
            </a:r>
            <a:r>
              <a:rPr lang="fr-FR" sz="1400" dirty="0"/>
              <a:t> est la maison idéale votre investissement locatif. </a:t>
            </a:r>
          </a:p>
          <a:p>
            <a:pPr algn="ctr"/>
            <a:endParaRPr lang="fr-FR" sz="1400" dirty="0"/>
          </a:p>
          <a:p>
            <a:pPr algn="ctr"/>
            <a:r>
              <a:rPr lang="fr-FR" sz="1400" dirty="0"/>
              <a:t>Bien pensée et facile à vivre,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FC462DE3-B321-2537-3F88-42272E99D973}"/>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DE734641-BF88-3CF4-90EF-BAEE7E4477A8}"/>
              </a:ext>
            </a:extLst>
          </p:cNvPr>
          <p:cNvPicPr>
            <a:picLocks noChangeAspect="1"/>
          </p:cNvPicPr>
          <p:nvPr/>
        </p:nvPicPr>
        <p:blipFill>
          <a:blip r:embed="rId4"/>
          <a:srcRect/>
          <a:stretch/>
        </p:blipFill>
        <p:spPr>
          <a:xfrm>
            <a:off x="7349709" y="5455584"/>
            <a:ext cx="3187014" cy="1792695"/>
          </a:xfrm>
          <a:prstGeom prst="rect">
            <a:avLst/>
          </a:prstGeom>
        </p:spPr>
      </p:pic>
      <p:pic>
        <p:nvPicPr>
          <p:cNvPr id="7" name="Picture 7">
            <a:extLst>
              <a:ext uri="{FF2B5EF4-FFF2-40B4-BE49-F238E27FC236}">
                <a16:creationId xmlns:a16="http://schemas.microsoft.com/office/drawing/2014/main" id="{A8C72E62-834F-A560-85CB-D02D4464A0EA}"/>
              </a:ext>
            </a:extLst>
          </p:cNvPr>
          <p:cNvPicPr>
            <a:picLocks noChangeAspect="1"/>
          </p:cNvPicPr>
          <p:nvPr/>
        </p:nvPicPr>
        <p:blipFill>
          <a:blip r:embed="rId5"/>
          <a:srcRect/>
          <a:stretch/>
        </p:blipFill>
        <p:spPr>
          <a:xfrm>
            <a:off x="151915" y="5246373"/>
            <a:ext cx="3729882" cy="2098059"/>
          </a:xfrm>
          <a:prstGeom prst="rect">
            <a:avLst/>
          </a:prstGeom>
        </p:spPr>
      </p:pic>
    </p:spTree>
    <p:extLst>
      <p:ext uri="{BB962C8B-B14F-4D97-AF65-F5344CB8AC3E}">
        <p14:creationId xmlns:p14="http://schemas.microsoft.com/office/powerpoint/2010/main" val="639537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9F66F6-91FE-1CFE-D43F-550BCB75AD01}"/>
              </a:ext>
            </a:extLst>
          </p:cNvPr>
          <p:cNvPicPr>
            <a:picLocks noChangeAspect="1"/>
          </p:cNvPicPr>
          <p:nvPr/>
        </p:nvPicPr>
        <p:blipFill>
          <a:blip r:embed="rId2"/>
          <a:srcRect/>
          <a:stretch/>
        </p:blipFill>
        <p:spPr>
          <a:xfrm>
            <a:off x="274321" y="768177"/>
            <a:ext cx="5795223" cy="3259813"/>
          </a:xfrm>
          <a:prstGeom prst="rect">
            <a:avLst/>
          </a:prstGeom>
        </p:spPr>
      </p:pic>
      <p:pic>
        <p:nvPicPr>
          <p:cNvPr id="3" name="Picture 2">
            <a:extLst>
              <a:ext uri="{FF2B5EF4-FFF2-40B4-BE49-F238E27FC236}">
                <a16:creationId xmlns:a16="http://schemas.microsoft.com/office/drawing/2014/main" id="{CAC11EF9-E5B8-BBED-1FB8-9C5941E7F499}"/>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descr="ch1.jpeg">
            <a:extLst>
              <a:ext uri="{FF2B5EF4-FFF2-40B4-BE49-F238E27FC236}">
                <a16:creationId xmlns:a16="http://schemas.microsoft.com/office/drawing/2014/main" id="{1F114CB0-98F3-3B07-16E5-B455F8ACBC68}"/>
              </a:ext>
            </a:extLst>
          </p:cNvPr>
          <p:cNvPicPr>
            <a:picLocks noChangeAspect="1"/>
          </p:cNvPicPr>
          <p:nvPr/>
        </p:nvPicPr>
        <p:blipFill>
          <a:blip r:embed="rId4"/>
          <a:stretch>
            <a:fillRect/>
          </a:stretch>
        </p:blipFill>
        <p:spPr>
          <a:xfrm>
            <a:off x="274318" y="4680170"/>
            <a:ext cx="4280747" cy="2407920"/>
          </a:xfrm>
          <a:prstGeom prst="rect">
            <a:avLst/>
          </a:prstGeom>
        </p:spPr>
      </p:pic>
      <p:pic>
        <p:nvPicPr>
          <p:cNvPr id="5" name="Picture 4">
            <a:extLst>
              <a:ext uri="{FF2B5EF4-FFF2-40B4-BE49-F238E27FC236}">
                <a16:creationId xmlns:a16="http://schemas.microsoft.com/office/drawing/2014/main" id="{E8D1FBA4-F945-87CF-690D-FAE8D6AF6074}"/>
              </a:ext>
            </a:extLst>
          </p:cNvPr>
          <p:cNvPicPr>
            <a:picLocks noChangeAspect="1"/>
          </p:cNvPicPr>
          <p:nvPr/>
        </p:nvPicPr>
        <p:blipFill>
          <a:blip r:embed="rId5"/>
          <a:srcRect/>
          <a:stretch/>
        </p:blipFill>
        <p:spPr>
          <a:xfrm>
            <a:off x="6073879" y="4680170"/>
            <a:ext cx="4280746" cy="2407920"/>
          </a:xfrm>
          <a:prstGeom prst="rect">
            <a:avLst/>
          </a:prstGeom>
        </p:spPr>
      </p:pic>
      <p:sp>
        <p:nvSpPr>
          <p:cNvPr id="6" name="TextBox 5">
            <a:extLst>
              <a:ext uri="{FF2B5EF4-FFF2-40B4-BE49-F238E27FC236}">
                <a16:creationId xmlns:a16="http://schemas.microsoft.com/office/drawing/2014/main" id="{D7ACE937-BDB3-9C55-EF26-50C5EDCA43EA}"/>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D515A42A-8D40-42BA-711B-C530936841F0}"/>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a:solidFill>
                  <a:srgbClr val="C00000"/>
                </a:solidFill>
              </a:rPr>
              <a:t>Invest</a:t>
            </a:r>
            <a:r>
              <a:rPr lang="fr-FR" b="1" i="1" dirty="0"/>
              <a:t> attirera vos locataires</a:t>
            </a:r>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8C72A3A3-AFBB-90C2-7A06-5FD636A41978}"/>
              </a:ext>
            </a:extLst>
          </p:cNvPr>
          <p:cNvPicPr>
            <a:picLocks noChangeAspect="1"/>
          </p:cNvPicPr>
          <p:nvPr/>
        </p:nvPicPr>
        <p:blipFill>
          <a:blip r:embed="rId6"/>
          <a:srcRect/>
          <a:stretch/>
        </p:blipFill>
        <p:spPr>
          <a:xfrm>
            <a:off x="4608689" y="6679439"/>
            <a:ext cx="1411565" cy="507528"/>
          </a:xfrm>
          <a:prstGeom prst="rect">
            <a:avLst/>
          </a:prstGeom>
        </p:spPr>
      </p:pic>
    </p:spTree>
    <p:extLst>
      <p:ext uri="{BB962C8B-B14F-4D97-AF65-F5344CB8AC3E}">
        <p14:creationId xmlns:p14="http://schemas.microsoft.com/office/powerpoint/2010/main" val="3722880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EC0025-D7D0-0180-53A7-312D522A62EE}"/>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5A26578E-79A7-4E40-B611-E57B1AB7CC54}"/>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2AF842B8-5CCB-F480-5BAA-5572D36867F2}"/>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4BFA28E5-C3F6-52DA-B92C-29B7911CA55F}"/>
              </a:ext>
            </a:extLst>
          </p:cNvPr>
          <p:cNvSpPr txBox="1"/>
          <p:nvPr/>
        </p:nvSpPr>
        <p:spPr>
          <a:xfrm>
            <a:off x="7187066" y="1054536"/>
            <a:ext cx="3218575" cy="1107996"/>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a:solidFill>
                  <a:srgbClr val="C00000"/>
                </a:solidFill>
              </a:rPr>
              <a:t>Invest</a:t>
            </a:r>
            <a:r>
              <a:rPr lang="fr-FR" sz="2400" b="1" dirty="0"/>
              <a:t> devenait votre maison locative ?</a:t>
            </a:r>
            <a:endParaRPr sz="2400" b="1" dirty="0"/>
          </a:p>
        </p:txBody>
      </p:sp>
      <p:pic>
        <p:nvPicPr>
          <p:cNvPr id="6" name="Picture 5">
            <a:extLst>
              <a:ext uri="{FF2B5EF4-FFF2-40B4-BE49-F238E27FC236}">
                <a16:creationId xmlns:a16="http://schemas.microsoft.com/office/drawing/2014/main" id="{3ADD3EEA-BD43-C92A-1207-A6A72F9FADC3}"/>
              </a:ext>
            </a:extLst>
          </p:cNvPr>
          <p:cNvPicPr>
            <a:picLocks noChangeAspect="1"/>
          </p:cNvPicPr>
          <p:nvPr/>
        </p:nvPicPr>
        <p:blipFill>
          <a:blip r:embed="rId4"/>
          <a:srcRect/>
          <a:stretch/>
        </p:blipFill>
        <p:spPr>
          <a:xfrm>
            <a:off x="7233491" y="264482"/>
            <a:ext cx="3050853"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6DC1DBD4-61DE-71FC-9A6E-77EA0E3296CE}"/>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674863E8-BAA2-1038-947B-BE40F5AFD0D9}"/>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D899ECE2-BA7F-3109-4A97-6C0ABBEF2561}"/>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19192ACB-8E3D-1772-4618-555F8E842E6C}"/>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F8F57EC8-A0F7-2051-7EF2-DBAF60C7540C}"/>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3311163E-AAAA-8CE3-4D38-472E3CF549E7}"/>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AF879605-DDED-FCDB-4D2E-8090837CC880}"/>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ADA55BA7-36D8-30D6-6962-A5781C7D65D3}"/>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11354301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TotalTime>
  <Words>351</Words>
  <Application>Microsoft Macintosh PowerPoint</Application>
  <PresentationFormat>Personnalisé</PresentationFormat>
  <Paragraphs>49</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AkayaTelivigala</vt:lpstr>
      <vt:lpstr>Arial</vt:lpstr>
      <vt:lpstr>Calibri</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10</cp:revision>
  <cp:lastPrinted>2025-09-08T08:26:37Z</cp:lastPrinted>
  <dcterms:created xsi:type="dcterms:W3CDTF">2013-01-27T09:14:16Z</dcterms:created>
  <dcterms:modified xsi:type="dcterms:W3CDTF">2025-09-16T14:40:34Z</dcterms:modified>
  <cp:category/>
</cp:coreProperties>
</file>